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32" r:id="rId2"/>
    <p:sldId id="471" r:id="rId3"/>
    <p:sldId id="427" r:id="rId4"/>
    <p:sldId id="424" r:id="rId5"/>
    <p:sldId id="516" r:id="rId6"/>
    <p:sldId id="425" r:id="rId7"/>
    <p:sldId id="519" r:id="rId8"/>
    <p:sldId id="521" r:id="rId9"/>
    <p:sldId id="522" r:id="rId10"/>
    <p:sldId id="523" r:id="rId11"/>
    <p:sldId id="524" r:id="rId12"/>
    <p:sldId id="426" r:id="rId13"/>
    <p:sldId id="446" r:id="rId14"/>
    <p:sldId id="411" r:id="rId15"/>
    <p:sldId id="331" r:id="rId16"/>
    <p:sldId id="447" r:id="rId17"/>
    <p:sldId id="518" r:id="rId18"/>
    <p:sldId id="449" r:id="rId19"/>
    <p:sldId id="450" r:id="rId20"/>
    <p:sldId id="505" r:id="rId21"/>
    <p:sldId id="525" r:id="rId22"/>
    <p:sldId id="506" r:id="rId23"/>
    <p:sldId id="508" r:id="rId24"/>
    <p:sldId id="455" r:id="rId25"/>
    <p:sldId id="456" r:id="rId26"/>
    <p:sldId id="458" r:id="rId27"/>
    <p:sldId id="501" r:id="rId28"/>
    <p:sldId id="502" r:id="rId29"/>
    <p:sldId id="461" r:id="rId30"/>
    <p:sldId id="474" r:id="rId31"/>
    <p:sldId id="482" r:id="rId32"/>
    <p:sldId id="483" r:id="rId33"/>
    <p:sldId id="484" r:id="rId34"/>
    <p:sldId id="485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4" r:id="rId44"/>
    <p:sldId id="495" r:id="rId45"/>
    <p:sldId id="496" r:id="rId46"/>
    <p:sldId id="497" r:id="rId47"/>
    <p:sldId id="498" r:id="rId48"/>
    <p:sldId id="499" r:id="rId49"/>
    <p:sldId id="50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D81"/>
    <a:srgbClr val="312A98"/>
    <a:srgbClr val="0B0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23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14EE8-ED32-49EE-A89A-B455BF3A37CB}" type="datetimeFigureOut">
              <a:rPr lang="en-US" smtClean="0"/>
              <a:pPr/>
              <a:t>2/24/2018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69BAD-35CF-4B09-AB70-DC782747B1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69BAD-35CF-4B09-AB70-DC782747B18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1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ECFD314-EA93-4A15-B231-C872285457EC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911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911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9114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22B8C69-785F-4E4A-8EA2-1A04F2BA9D66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6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B19C7C-3DE5-4A3F-A6B1-F2EB398DEAF1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9216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02EC7F-1CB2-462F-A329-1B84A4EB5614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21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B19C7C-3DE5-4A3F-A6B1-F2EB398DEAF1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9216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02EC7F-1CB2-462F-A329-1B84A4EB5614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06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8C32A0D-CDF5-4E39-8B6B-48191C9D9008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9421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029C86B-9FC9-40DD-B504-628A12BAD122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92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5F8F65-0A3D-4062-8C20-1C812E3A4A3A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952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952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9523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16C7232-9F45-48D7-98EA-E25365607490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6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01C19B-CAB3-4377-958A-C23F7449201A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1003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03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10035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469D137-3304-4C41-96D8-DEA1DF22F946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89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E61F32-DBA7-4CF0-A908-EC5E8CCDAC8B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1013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13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10138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3DA3195-573F-4477-9460-0EB113A4E592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97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1856E87-F380-446C-93D2-357CA1DE63EC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45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1116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16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11162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798A3F4-BE7A-4E2A-877B-C12E493D7B4D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70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A6D155B-DE75-4FD7-93EC-673507B41FC2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47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1228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28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12288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3658114-1B41-466A-8264-4008963DCED5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391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A6D155B-DE75-4FD7-93EC-673507B41FC2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1228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28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smtClean="0">
              <a:latin typeface="Calibri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12288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3658114-1B41-466A-8264-4008963DCED5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06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BE2DEB-786A-403B-8452-9A162F62C711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71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at Penampung Gambar 1"/>
          <p:cNvSpPr>
            <a:spLocks noGrp="1" noRot="1" noChangeAspect="1"/>
          </p:cNvSpPr>
          <p:nvPr>
            <p:ph type="sldImg"/>
          </p:nvPr>
        </p:nvSpPr>
        <p:spPr>
          <a:xfrm>
            <a:off x="823913" y="1516063"/>
            <a:ext cx="5457825" cy="4094162"/>
          </a:xfrm>
        </p:spPr>
      </p:sp>
      <p:sp>
        <p:nvSpPr>
          <p:cNvPr id="3" name="Tempat Penampung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empat Penampung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id-ID" smtClean="0"/>
              <a:pPr/>
              <a:t>49</a:t>
            </a:fld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4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BE2DEB-786A-403B-8452-9A162F62C711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13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BE2DEB-786A-403B-8452-9A162F62C711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86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BE2DEB-786A-403B-8452-9A162F62C711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57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BE2DEB-786A-403B-8452-9A162F62C711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9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BE2DEB-786A-403B-8452-9A162F62C711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57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BE2DEB-786A-403B-8452-9A162F62C711}" type="slidenum">
              <a:rPr lang="en-US" altLang="en-US" smtClean="0">
                <a:latin typeface="Calibri" pitchFamily="34" charset="0"/>
                <a:ea typeface="DejaVu Sans" pitchFamily="34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US" altLang="en-US" smtClean="0">
              <a:latin typeface="Calibri" pitchFamily="34" charset="0"/>
              <a:ea typeface="DejaVu Sans" pitchFamily="34" charset="0"/>
              <a:cs typeface="DejaV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7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B5F64D9-1E1C-4DFD-B9D5-00E0D30FB078}" type="slidenum">
              <a:rPr lang="en-US" altLang="en-US" smtClean="0">
                <a:latin typeface="Calibri" pitchFamily="34" charset="0"/>
                <a:ea typeface="Droid Sans Fallback"/>
                <a:cs typeface="Droid Sans Fallback"/>
              </a:rPr>
              <a:pPr eaLnBrk="1" hangingPunct="1">
                <a:spcBef>
                  <a:spcPct val="0"/>
                </a:spcBef>
              </a:pPr>
              <a:t>35</a:t>
            </a:fld>
            <a:endParaRPr lang="en-US" altLang="en-US" smtClean="0">
              <a:latin typeface="Calibri" pitchFamily="34" charset="0"/>
              <a:ea typeface="Droid Sans Fallback"/>
              <a:cs typeface="Droid Sans Fallback"/>
            </a:endParaRPr>
          </a:p>
        </p:txBody>
      </p:sp>
      <p:sp>
        <p:nvSpPr>
          <p:cNvPr id="168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68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</a:pPr>
            <a:endParaRPr lang="en-US" altLang="en-US" smtClean="0">
              <a:latin typeface="Calibri" pitchFamily="34" charset="0"/>
              <a:ea typeface="Droid Sans Fallback"/>
              <a:cs typeface="Droid Sans Fallback"/>
            </a:endParaRPr>
          </a:p>
        </p:txBody>
      </p:sp>
      <p:sp>
        <p:nvSpPr>
          <p:cNvPr id="16896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8" tIns="46794" rIns="89988" bIns="46794" anchor="b"/>
          <a:lstStyle>
            <a:lvl1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0825" algn="l"/>
                <a:tab pos="10055225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</a:pPr>
            <a:fld id="{CB8CD994-1E5A-4A99-AE29-4D5A5A3F8025}" type="slidenum">
              <a:rPr lang="en-US" altLang="en-US">
                <a:latin typeface="Calibri" pitchFamily="34" charset="0"/>
              </a:rPr>
              <a:pPr algn="r" eaLnBrk="1" hangingPunct="1">
                <a:spcBef>
                  <a:spcPct val="0"/>
                </a:spcBef>
                <a:buClrTx/>
              </a:pPr>
              <a:t>35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88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6D46A-1C31-4F7C-8265-F0B34A2669D7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5F24-E181-4606-82EB-BEC51EFC046E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7829-BC75-4742-8C4E-AFC520FE88C2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2315F-3431-4654-8019-77EE8B9CB205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096000" cy="228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096000" y="0"/>
            <a:ext cx="3048000" cy="2286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5" descr="D:\Dropbox\Id-SIRTII\2013\template official Id-SIRTII\cc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6259-4370-4792-875E-5D030B5525CA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D56-C663-48AF-B9D7-5427CECABE13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B6B4-D71F-4F83-9A25-887B5FC64531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4B44-2E9D-4795-B4A1-FF36F84062B9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503CC-CDD7-464F-8F95-16DB007A908E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247E3-496F-4326-B9F3-DE9CEDA49AD4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48B6-4B9C-4FAE-A9F8-4711636A5ABA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EAE3-E1E8-49ED-B492-AB8D06FCD254}" type="datetime1">
              <a:rPr lang="en-US" smtClean="0"/>
              <a:pPr/>
              <a:t>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C4213-5C46-4138-8565-F86ADDA61BB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5" descr="D:\Dropbox\Id-SIRTII\2013\template official Id-SIRTII\b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6200"/>
            <a:ext cx="9144001" cy="6934200"/>
          </a:xfrm>
          <a:prstGeom prst="rect">
            <a:avLst/>
          </a:prstGeom>
          <a:noFill/>
        </p:spPr>
      </p:pic>
      <p:sp>
        <p:nvSpPr>
          <p:cNvPr id="8" name="Forme 5"/>
          <p:cNvSpPr txBox="1">
            <a:spLocks/>
          </p:cNvSpPr>
          <p:nvPr/>
        </p:nvSpPr>
        <p:spPr>
          <a:xfrm>
            <a:off x="1214438" y="4495800"/>
            <a:ext cx="6557962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CA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INDONESIA SECURITY INCIDENT RESPONSE TEAM ON INTERNET INFRASTRUCTURE | COORDINATION CENTER</a:t>
            </a:r>
          </a:p>
        </p:txBody>
      </p:sp>
      <p:sp>
        <p:nvSpPr>
          <p:cNvPr id="9" name="Forme 2"/>
          <p:cNvSpPr>
            <a:spLocks/>
          </p:cNvSpPr>
          <p:nvPr/>
        </p:nvSpPr>
        <p:spPr bwMode="auto">
          <a:xfrm>
            <a:off x="1187450" y="3600450"/>
            <a:ext cx="772795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id-ID" sz="3200" b="1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id-ID" sz="32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endParaRPr lang="fr-CA" sz="32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896" y="5085184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b="1" dirty="0" smtClean="0">
                <a:solidFill>
                  <a:schemeClr val="bg1"/>
                </a:solidFill>
              </a:rPr>
              <a:t>Iwan Sumantri</a:t>
            </a:r>
            <a:endParaRPr lang="id-ID" b="1" dirty="0">
              <a:solidFill>
                <a:schemeClr val="bg1"/>
              </a:solidFill>
            </a:endParaRPr>
          </a:p>
          <a:p>
            <a:pPr algn="r"/>
            <a:r>
              <a:rPr lang="id-ID" b="1" dirty="0" smtClean="0">
                <a:solidFill>
                  <a:schemeClr val="bg1"/>
                </a:solidFill>
              </a:rPr>
              <a:t>Wakil Ketua IDSIRTII – Badan Siber dan Sandi Negara (BSSN)</a:t>
            </a:r>
          </a:p>
          <a:p>
            <a:pPr algn="r"/>
            <a:r>
              <a:rPr lang="id-ID" b="1" dirty="0" smtClean="0">
                <a:solidFill>
                  <a:schemeClr val="bg1"/>
                </a:solidFill>
              </a:rPr>
              <a:t>Ketua NCSD (National Cyber Security Defense)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084585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Depok,  24 </a:t>
            </a:r>
            <a:r>
              <a:rPr lang="id-ID" b="1" dirty="0" smtClean="0">
                <a:solidFill>
                  <a:schemeClr val="bg1"/>
                </a:solidFill>
              </a:rPr>
              <a:t>Pebruari </a:t>
            </a:r>
            <a:r>
              <a:rPr lang="en-US" b="1" dirty="0" smtClean="0">
                <a:solidFill>
                  <a:schemeClr val="bg1"/>
                </a:solidFill>
              </a:rPr>
              <a:t>201</a:t>
            </a:r>
            <a:r>
              <a:rPr lang="id-ID" b="1" dirty="0">
                <a:solidFill>
                  <a:schemeClr val="bg1"/>
                </a:solidFill>
              </a:rPr>
              <a:t>8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4514" y="-76200"/>
            <a:ext cx="9158514" cy="51750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200" y="1844824"/>
            <a:ext cx="9142626" cy="72008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Cyber Security Outlook 2018 :</a:t>
            </a:r>
            <a:r>
              <a:rPr lang="id-ID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id-ID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Serangan Siber 2017 dan Prediksi 2018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932" y="121935"/>
            <a:ext cx="1783556" cy="389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83" y="86917"/>
            <a:ext cx="1412457" cy="5587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73158"/>
            <a:ext cx="4176464" cy="6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8928992" cy="994122"/>
          </a:xfrm>
        </p:spPr>
        <p:txBody>
          <a:bodyPr>
            <a:normAutofit/>
          </a:bodyPr>
          <a:lstStyle/>
          <a:p>
            <a:pPr algn="l"/>
            <a:r>
              <a:rPr lang="id-ID" sz="3200" b="1" dirty="0" smtClean="0"/>
              <a:t>Statistik Sebaran Teknik/Media Serangan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" y="1141017"/>
            <a:ext cx="9045081" cy="50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20749"/>
            <a:ext cx="9135307" cy="496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6309320"/>
            <a:ext cx="2833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https://ers.trendmicro.com/</a:t>
            </a:r>
          </a:p>
        </p:txBody>
      </p:sp>
    </p:spTree>
    <p:extLst>
      <p:ext uri="{BB962C8B-B14F-4D97-AF65-F5344CB8AC3E}">
        <p14:creationId xmlns:p14="http://schemas.microsoft.com/office/powerpoint/2010/main" val="594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84" y="85825"/>
            <a:ext cx="2000622" cy="50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58614"/>
            <a:ext cx="8928992" cy="994122"/>
          </a:xfrm>
        </p:spPr>
        <p:txBody>
          <a:bodyPr>
            <a:normAutofit/>
          </a:bodyPr>
          <a:lstStyle/>
          <a:p>
            <a:pPr algn="l"/>
            <a:r>
              <a:rPr lang="id-ID" sz="3200" b="1" dirty="0" smtClean="0"/>
              <a:t>Tren Global : Insiden website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76604"/>
            <a:ext cx="8117310" cy="48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8" y="59854"/>
            <a:ext cx="684076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008" y="824882"/>
            <a:ext cx="4233496" cy="25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4" y="843264"/>
            <a:ext cx="4190112" cy="254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76417" y="0"/>
            <a:ext cx="1632087" cy="63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407" y="3417296"/>
            <a:ext cx="4247865" cy="33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7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293" y="4581128"/>
            <a:ext cx="4153939" cy="223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/>
          <p:nvPr/>
        </p:nvSpPr>
        <p:spPr>
          <a:xfrm>
            <a:off x="-9216" y="-27384"/>
            <a:ext cx="9144000" cy="156966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800" dirty="0" smtClean="0"/>
              <a:t>Tren Serangan Siber Nasional Tahun 2015 - 2017</a:t>
            </a:r>
          </a:p>
        </p:txBody>
      </p:sp>
    </p:spTree>
    <p:extLst>
      <p:ext uri="{BB962C8B-B14F-4D97-AF65-F5344CB8AC3E}">
        <p14:creationId xmlns:p14="http://schemas.microsoft.com/office/powerpoint/2010/main" val="16962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30622"/>
            <a:ext cx="8928992" cy="63408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Security Attack </a:t>
            </a:r>
            <a:r>
              <a:rPr lang="en-US" sz="3600" dirty="0" smtClean="0"/>
              <a:t>Traffic</a:t>
            </a:r>
            <a:r>
              <a:rPr lang="id-ID" sz="3600" dirty="0" smtClean="0"/>
              <a:t> 2015 </a:t>
            </a:r>
            <a:r>
              <a:rPr lang="id-ID" sz="3600" dirty="0"/>
              <a:t>(Indonesia) 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12061"/>
            <a:ext cx="6696744" cy="585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91" y="6326722"/>
            <a:ext cx="2326754" cy="34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27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30622"/>
            <a:ext cx="8928992" cy="63408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Security Attack </a:t>
            </a:r>
            <a:r>
              <a:rPr lang="en-US" sz="3600" dirty="0" smtClean="0"/>
              <a:t>Traffic</a:t>
            </a:r>
            <a:r>
              <a:rPr lang="id-ID" sz="3600" dirty="0" smtClean="0"/>
              <a:t> 2016 </a:t>
            </a:r>
            <a:r>
              <a:rPr lang="id-ID" sz="3600" dirty="0"/>
              <a:t>(Indonesia) 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20102"/>
            <a:ext cx="7920880" cy="592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91" y="6326722"/>
            <a:ext cx="2326754" cy="34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46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30622"/>
            <a:ext cx="8928992" cy="63408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Security Attack </a:t>
            </a:r>
            <a:r>
              <a:rPr lang="en-US" sz="3600" dirty="0" smtClean="0"/>
              <a:t>Traffic</a:t>
            </a:r>
            <a:r>
              <a:rPr lang="id-ID" sz="3600" dirty="0" smtClean="0"/>
              <a:t> 2017 </a:t>
            </a:r>
            <a:r>
              <a:rPr lang="id-ID" sz="3600" dirty="0"/>
              <a:t>(Indonesia) 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91" y="6326722"/>
            <a:ext cx="2326754" cy="34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674384"/>
            <a:ext cx="5709389" cy="560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-6048"/>
            <a:ext cx="6624736" cy="68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20" y="0"/>
            <a:ext cx="579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2274" y="-1984"/>
            <a:ext cx="9142626" cy="1296144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“Keamanan Siber” menjadi bagian dari Agenda Penting Pemerintah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60" y="1372400"/>
            <a:ext cx="4643480" cy="27046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92" y="4113503"/>
            <a:ext cx="4533460" cy="2724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" y="1294160"/>
            <a:ext cx="4564426" cy="554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-9216" y="17329"/>
            <a:ext cx="9144000" cy="830997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800" dirty="0" smtClean="0"/>
              <a:t>Buzzer “</a:t>
            </a:r>
            <a:r>
              <a:rPr lang="id-ID" sz="4800" dirty="0"/>
              <a:t>Hacker“ </a:t>
            </a:r>
            <a:r>
              <a:rPr lang="id-ID" sz="4800" dirty="0" smtClean="0"/>
              <a:t>Medsos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14313" y="1124745"/>
            <a:ext cx="8501062" cy="47525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id-ID" sz="2800" dirty="0" smtClean="0">
                <a:solidFill>
                  <a:schemeClr val="tx1"/>
                </a:solidFill>
                <a:latin typeface="+mn-lt"/>
                <a:ea typeface="Droid Sans Fallback"/>
                <a:cs typeface="Droid Sans Fallback"/>
              </a:rPr>
              <a:t>Isyu Pilkada, SARA dan ketidak puasan masyarakat terhadap Kebijakan Pemerintah.</a:t>
            </a: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id-ID" sz="2800" dirty="0" smtClean="0">
                <a:solidFill>
                  <a:schemeClr val="tx1"/>
                </a:solidFill>
                <a:latin typeface="+mn-lt"/>
                <a:ea typeface="Droid Sans Fallback"/>
                <a:cs typeface="Droid Sans Fallback"/>
              </a:rPr>
              <a:t>Cyber Army Medsos (Buzzer, situs berita hoax, kampanye hitam, dll).</a:t>
            </a: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2800" dirty="0">
              <a:solidFill>
                <a:schemeClr val="tx1"/>
              </a:solidFill>
              <a:latin typeface="+mn-lt"/>
              <a:ea typeface="Droid Sans Fallback"/>
              <a:cs typeface="Droid Sans Fallback"/>
            </a:endParaRP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2800" dirty="0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59" y="4149080"/>
            <a:ext cx="4254913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84355"/>
            <a:ext cx="4569330" cy="279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2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-9216" y="17329"/>
            <a:ext cx="9144000" cy="830997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800" dirty="0" smtClean="0"/>
              <a:t>Buzzer “</a:t>
            </a:r>
            <a:r>
              <a:rPr lang="id-ID" sz="4800" dirty="0"/>
              <a:t>Hacker“ </a:t>
            </a:r>
            <a:r>
              <a:rPr lang="id-ID" sz="4800" dirty="0" smtClean="0"/>
              <a:t>Medsos = HOAX</a:t>
            </a:r>
            <a:endParaRPr lang="id-ID" sz="4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0728"/>
            <a:ext cx="3794705" cy="57547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0" y="980728"/>
            <a:ext cx="3816424" cy="57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-9216" y="17329"/>
            <a:ext cx="9144000" cy="156966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800" dirty="0" smtClean="0"/>
              <a:t>Hack The Vote: </a:t>
            </a:r>
          </a:p>
          <a:p>
            <a:pPr algn="ctr"/>
            <a:r>
              <a:rPr lang="id-ID" sz="4800" dirty="0" smtClean="0"/>
              <a:t>Hacker Bayaran Pilkada &amp; Pilpres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14313" y="1844824"/>
            <a:ext cx="8501062" cy="47525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id-ID" sz="2800" dirty="0" smtClean="0"/>
              <a:t>Skill lebih baik dari Hacker “Buzzer” medsos.</a:t>
            </a: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id-ID" sz="2800" dirty="0" smtClean="0"/>
              <a:t>Target memenangkan Pilkada dan Pilpres dengan melakukan hacktivism pada situs KPU dan situs lawan Politik.</a:t>
            </a: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id-ID" sz="2800" dirty="0" smtClean="0">
                <a:solidFill>
                  <a:schemeClr val="tx1"/>
                </a:solidFill>
                <a:latin typeface="+mn-lt"/>
                <a:ea typeface="Droid Sans Fallback"/>
                <a:cs typeface="Droid Sans Fallback"/>
              </a:rPr>
              <a:t>Meretas akun2 email, dan medsos lawan politik.</a:t>
            </a: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id-ID" sz="2800" dirty="0">
                <a:ea typeface="Droid Sans Fallback"/>
                <a:cs typeface="Droid Sans Fallback"/>
              </a:rPr>
              <a:t>Melakukan Stalking (</a:t>
            </a:r>
            <a:r>
              <a:rPr lang="id-ID" sz="2800" dirty="0" smtClean="0">
                <a:ea typeface="Droid Sans Fallback"/>
                <a:cs typeface="Droid Sans Fallback"/>
              </a:rPr>
              <a:t>penyadapan) dan Recon lawan politiknya.</a:t>
            </a:r>
            <a:endParaRPr lang="id-ID" sz="2800" dirty="0">
              <a:ea typeface="Droid Sans Fallback"/>
              <a:cs typeface="Droid Sans Fallback"/>
            </a:endParaRP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id-ID" sz="2800" dirty="0" smtClean="0">
                <a:ea typeface="Droid Sans Fallback"/>
                <a:cs typeface="Droid Sans Fallback"/>
              </a:rPr>
              <a:t>Melakukan serangan DDoS pada infrastruktur KPU, situs Pemerintah dan situs lawan Politik.</a:t>
            </a: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id-ID" sz="2800" dirty="0" smtClean="0">
                <a:solidFill>
                  <a:schemeClr val="tx1"/>
                </a:solidFill>
                <a:latin typeface="+mn-lt"/>
                <a:ea typeface="Droid Sans Fallback"/>
                <a:cs typeface="Droid Sans Fallback"/>
              </a:rPr>
              <a:t>Membongkar dokumen atau rahasia lawan Politik.</a:t>
            </a:r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id-ID" sz="2800" dirty="0" smtClean="0">
              <a:solidFill>
                <a:schemeClr val="tx1"/>
              </a:solidFill>
              <a:latin typeface="+mn-lt"/>
              <a:ea typeface="Droid Sans Fallback"/>
              <a:cs typeface="Droid Sans Fallback"/>
            </a:endParaRP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id-ID" sz="2800" dirty="0" smtClean="0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2800" dirty="0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6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-9216" y="17329"/>
            <a:ext cx="9144000" cy="830997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800" dirty="0" smtClean="0"/>
              <a:t>Hack IoT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14313" y="1124744"/>
            <a:ext cx="8501062" cy="547260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id-ID" sz="2800" dirty="0" smtClean="0"/>
              <a:t>Banyaknya perangkat yang terhubung ke internet atau yang menggunakan IP Address (CCTV, smart home/building/City, selular, LTR SDR, Drone, Red Furry dan perangkat lainnya yang terkoneksi ke Internet atau memiliki IP Address dan kurangnya pemahaman keamanan, menyebabkan perangkat dapat digunakan atau diambil alih oleh pihak lain.</a:t>
            </a:r>
            <a:endParaRPr lang="id-ID" sz="2800" dirty="0" smtClean="0">
              <a:solidFill>
                <a:schemeClr val="tx1"/>
              </a:solidFill>
              <a:latin typeface="+mn-lt"/>
              <a:ea typeface="Droid Sans Fallback"/>
              <a:cs typeface="Droid Sans Fallback"/>
            </a:endParaRP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id-ID" sz="2800" dirty="0" smtClean="0">
              <a:solidFill>
                <a:schemeClr val="tx1"/>
              </a:solidFill>
              <a:latin typeface="+mn-lt"/>
              <a:ea typeface="Droid Sans Fallback"/>
              <a:cs typeface="Droid Sans Fallback"/>
            </a:endParaRP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id-ID" sz="2800" dirty="0" smtClean="0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Font typeface="Arial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2800" dirty="0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3827286"/>
            <a:ext cx="28003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21088"/>
            <a:ext cx="16668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880939"/>
            <a:ext cx="14763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878314"/>
            <a:ext cx="1955676" cy="144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8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TextBox 3"/>
          <p:cNvSpPr txBox="1"/>
          <p:nvPr/>
        </p:nvSpPr>
        <p:spPr>
          <a:xfrm>
            <a:off x="0" y="1752600"/>
            <a:ext cx="9144000" cy="1323439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000" b="1" dirty="0" smtClean="0"/>
              <a:t>Mitigasi :</a:t>
            </a:r>
          </a:p>
          <a:p>
            <a:pPr algn="ctr"/>
            <a:r>
              <a:rPr lang="id-ID" sz="4000" b="1" dirty="0" smtClean="0"/>
              <a:t>Kepatuhan terhadap Regulasi dan Standar</a:t>
            </a:r>
          </a:p>
        </p:txBody>
      </p:sp>
    </p:spTree>
    <p:extLst>
      <p:ext uri="{BB962C8B-B14F-4D97-AF65-F5344CB8AC3E}">
        <p14:creationId xmlns:p14="http://schemas.microsoft.com/office/powerpoint/2010/main" val="20449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>
            <a:off x="0" y="0"/>
            <a:ext cx="9144000" cy="1447800"/>
          </a:xfrm>
          <a:prstGeom prst="round1Rect">
            <a:avLst/>
          </a:prstGeom>
          <a:solidFill>
            <a:srgbClr val="293D79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Regulasi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&amp;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Standar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493838"/>
            <a:ext cx="8610600" cy="5175522"/>
          </a:xfrm>
        </p:spPr>
        <p:txBody>
          <a:bodyPr>
            <a:normAutofit fontScale="92500"/>
          </a:bodyPr>
          <a:lstStyle/>
          <a:p>
            <a:pPr>
              <a:buFont typeface="Arial" charset="0"/>
              <a:buNone/>
              <a:defRPr/>
            </a:pPr>
            <a:r>
              <a:rPr lang="nn-NO" sz="3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Regulasi</a:t>
            </a:r>
          </a:p>
          <a:p>
            <a:pPr>
              <a:spcBef>
                <a:spcPts val="600"/>
              </a:spcBef>
              <a:defRPr/>
            </a:pPr>
            <a:r>
              <a:rPr lang="nn-NO" sz="2600" dirty="0" smtClean="0"/>
              <a:t>UU – ITE (Undang-Undang – Informasi dan Transaksi Elektronik)</a:t>
            </a:r>
          </a:p>
          <a:p>
            <a:pPr>
              <a:spcBef>
                <a:spcPts val="600"/>
              </a:spcBef>
              <a:defRPr/>
            </a:pPr>
            <a:r>
              <a:rPr lang="id-ID" sz="3000" b="1" dirty="0" smtClean="0"/>
              <a:t>PP no.82 tahun 2012 tentang Penyelenggaraan Sistem dan Transaksi Elektronik.</a:t>
            </a:r>
          </a:p>
          <a:p>
            <a:pPr>
              <a:spcBef>
                <a:spcPts val="600"/>
              </a:spcBef>
              <a:defRPr/>
            </a:pPr>
            <a:r>
              <a:rPr lang="en-US" sz="2600" dirty="0" smtClean="0"/>
              <a:t>PBI (</a:t>
            </a:r>
            <a:r>
              <a:rPr lang="en-US" sz="2600" dirty="0" err="1" smtClean="0"/>
              <a:t>Peraturan</a:t>
            </a:r>
            <a:r>
              <a:rPr lang="en-US" sz="2600" dirty="0" smtClean="0"/>
              <a:t> Bank Indonesia) no. 9/15/PBI/2007</a:t>
            </a:r>
            <a:endParaRPr lang="id-ID" sz="2600" dirty="0" smtClean="0"/>
          </a:p>
          <a:p>
            <a:pPr>
              <a:spcBef>
                <a:spcPts val="600"/>
              </a:spcBef>
              <a:defRPr/>
            </a:pPr>
            <a:r>
              <a:rPr lang="id-ID" sz="2600" dirty="0" smtClean="0"/>
              <a:t>Peraturan OJK No. 38/POJK.03/2016 Penerapan Manajemen Risiko dalam penggunaan TI oleh Bank Umum</a:t>
            </a:r>
            <a:endParaRPr lang="en-US" sz="2600" dirty="0" smtClean="0"/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Arial" charset="0"/>
              <a:buNone/>
              <a:defRPr/>
            </a:pPr>
            <a:r>
              <a:rPr lang="en-US" sz="28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Standar</a:t>
            </a:r>
            <a:endParaRPr lang="en-US" sz="2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ts val="600"/>
              </a:spcBef>
              <a:defRPr/>
            </a:pPr>
            <a:r>
              <a:rPr lang="en-US" sz="3000" b="1" dirty="0" smtClean="0">
                <a:cs typeface="Arial" charset="0"/>
              </a:rPr>
              <a:t>SNI ISO 27001 : 2009 – </a:t>
            </a:r>
            <a:r>
              <a:rPr lang="en-US" sz="3000" b="1" dirty="0" err="1" smtClean="0">
                <a:cs typeface="Arial" charset="0"/>
              </a:rPr>
              <a:t>Sistem</a:t>
            </a:r>
            <a:r>
              <a:rPr lang="en-US" sz="3000" b="1" dirty="0" smtClean="0">
                <a:cs typeface="Arial" charset="0"/>
              </a:rPr>
              <a:t> </a:t>
            </a:r>
            <a:r>
              <a:rPr lang="en-US" sz="3000" b="1" dirty="0" err="1" smtClean="0">
                <a:cs typeface="Arial" charset="0"/>
              </a:rPr>
              <a:t>Manajemen</a:t>
            </a:r>
            <a:r>
              <a:rPr lang="en-US" sz="3000" b="1" dirty="0" smtClean="0">
                <a:cs typeface="Arial" charset="0"/>
              </a:rPr>
              <a:t> </a:t>
            </a:r>
            <a:r>
              <a:rPr lang="en-US" sz="3000" b="1" dirty="0" err="1" smtClean="0">
                <a:cs typeface="Arial" charset="0"/>
              </a:rPr>
              <a:t>Keamanan</a:t>
            </a:r>
            <a:r>
              <a:rPr lang="en-US" sz="3000" b="1" dirty="0" smtClean="0">
                <a:cs typeface="Arial" charset="0"/>
              </a:rPr>
              <a:t> </a:t>
            </a:r>
            <a:r>
              <a:rPr lang="en-US" sz="3000" b="1" dirty="0" err="1" smtClean="0">
                <a:cs typeface="Arial" charset="0"/>
              </a:rPr>
              <a:t>Informasi</a:t>
            </a:r>
            <a:endParaRPr lang="en-US" sz="3000" b="1" dirty="0" smtClean="0">
              <a:cs typeface="Arial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sz="2600" dirty="0" smtClean="0"/>
              <a:t>PCI – DSS (Payment Card Industry - Digital Security Standards)	</a:t>
            </a:r>
            <a:endParaRPr lang="en-US" sz="2600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5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>
            <a:off x="0" y="0"/>
            <a:ext cx="9144000" cy="1447800"/>
          </a:xfrm>
          <a:prstGeom prst="round1Rect">
            <a:avLst/>
          </a:prstGeom>
          <a:solidFill>
            <a:srgbClr val="293D79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</p:spPr>
        <p:txBody>
          <a:bodyPr/>
          <a:lstStyle/>
          <a:p>
            <a:pPr>
              <a:defRPr/>
            </a:pPr>
            <a:r>
              <a:rPr lang="id-ID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PSTE yang Aman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5069159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nn-NO" sz="2600" b="1" dirty="0" smtClean="0"/>
              <a:t>I</a:t>
            </a:r>
            <a:r>
              <a:rPr lang="id-ID" sz="2600" b="1" dirty="0" smtClean="0"/>
              <a:t>nfrastruktur </a:t>
            </a:r>
            <a:endParaRPr lang="id-ID" sz="2600" b="1" dirty="0" smtClean="0"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Desain Infrastruktur.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Domain management (DNS, Mail dan Web Server)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DMZ untuk server layanan Publik, 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VLAN dan Network isolation (segmentation) pada jaringan LAN,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Secure Wifi, 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Layanan Clouds aplikasi dan layanan data, 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Storage Area network (SAN) untuk layanan data internel dan Backup, 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Transparent DNS,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Load balancing, untuk </a:t>
            </a:r>
            <a:r>
              <a:rPr lang="id-ID" sz="2000" dirty="0">
                <a:sym typeface="Wingdings" panose="05000000000000000000" pitchFamily="2" charset="2"/>
              </a:rPr>
              <a:t>layanan yang tidak boleh terganggu </a:t>
            </a:r>
            <a:r>
              <a:rPr lang="id-ID" sz="2000" dirty="0" smtClean="0">
                <a:sym typeface="Wingdings" panose="05000000000000000000" pitchFamily="2" charset="2"/>
              </a:rPr>
              <a:t>availability-nya.</a:t>
            </a: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39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>
            <a:off x="0" y="0"/>
            <a:ext cx="9144000" cy="1447800"/>
          </a:xfrm>
          <a:prstGeom prst="round1Rect">
            <a:avLst/>
          </a:prstGeom>
          <a:solidFill>
            <a:srgbClr val="293D79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</p:spPr>
        <p:txBody>
          <a:bodyPr/>
          <a:lstStyle/>
          <a:p>
            <a:pPr>
              <a:defRPr/>
            </a:pPr>
            <a:r>
              <a:rPr lang="id-ID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PSTE yang Aman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600201"/>
            <a:ext cx="8610600" cy="44958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defRPr/>
            </a:pPr>
            <a:r>
              <a:rPr lang="nn-NO" sz="2600" b="1" dirty="0" smtClean="0"/>
              <a:t>I</a:t>
            </a:r>
            <a:r>
              <a:rPr lang="id-ID" sz="2600" b="1" dirty="0" smtClean="0"/>
              <a:t>nfrastruktur </a:t>
            </a:r>
            <a:endParaRPr lang="id-ID" sz="2600" b="1" dirty="0" smtClean="0"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Perimeter </a:t>
            </a:r>
            <a:r>
              <a:rPr lang="id-ID" sz="2400" dirty="0">
                <a:sym typeface="Wingdings" panose="05000000000000000000" pitchFamily="2" charset="2"/>
              </a:rPr>
              <a:t>Keamanan </a:t>
            </a:r>
            <a:r>
              <a:rPr lang="id-ID" sz="2400" dirty="0" smtClean="0">
                <a:sym typeface="Wingdings" panose="05000000000000000000" pitchFamily="2" charset="2"/>
              </a:rPr>
              <a:t>Jaringan.</a:t>
            </a:r>
          </a:p>
          <a:p>
            <a:pPr lvl="2">
              <a:defRPr/>
            </a:pPr>
            <a:r>
              <a:rPr lang="id-ID" sz="2000" dirty="0">
                <a:sym typeface="Wingdings" panose="05000000000000000000" pitchFamily="2" charset="2"/>
              </a:rPr>
              <a:t>Firewall, </a:t>
            </a:r>
            <a:r>
              <a:rPr lang="id-ID" sz="2000" dirty="0" smtClean="0">
                <a:sym typeface="Wingdings" panose="05000000000000000000" pitchFamily="2" charset="2"/>
              </a:rPr>
              <a:t>filter semua layanan/port yang tidak perlu diakses dari luar atau buka hanya layanan yang umum diakses dari luar, seperti port 80, 443, 110, 143, dll.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VPN, untuk akses layanan internal dari luar (IP Publik).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IDS/IPS</a:t>
            </a:r>
            <a:r>
              <a:rPr lang="id-ID" sz="2000" dirty="0">
                <a:sym typeface="Wingdings" panose="05000000000000000000" pitchFamily="2" charset="2"/>
              </a:rPr>
              <a:t>, Anti DDoS, Anti Virus/Malware, Anti Spam, </a:t>
            </a:r>
            <a:r>
              <a:rPr lang="id-ID" sz="2000" dirty="0" smtClean="0">
                <a:sym typeface="Wingdings" panose="05000000000000000000" pitchFamily="2" charset="2"/>
              </a:rPr>
              <a:t>Honeynet, Transparent Proxy, dll</a:t>
            </a:r>
            <a:r>
              <a:rPr lang="id-ID" sz="2000" dirty="0">
                <a:sym typeface="Wingdings" panose="05000000000000000000" pitchFamily="2" charset="2"/>
              </a:rPr>
              <a:t>)</a:t>
            </a:r>
            <a:r>
              <a:rPr lang="id-ID" sz="1800" dirty="0"/>
              <a:t> 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/>
              <a:t>Security Assessment</a:t>
            </a:r>
          </a:p>
          <a:p>
            <a:pPr lvl="2">
              <a:defRPr/>
            </a:pPr>
            <a:r>
              <a:rPr lang="id-ID" sz="2000" dirty="0" smtClean="0"/>
              <a:t>Development </a:t>
            </a:r>
            <a:r>
              <a:rPr lang="id-ID" sz="2000" dirty="0" smtClean="0">
                <a:sym typeface="Wingdings" panose="05000000000000000000" pitchFamily="2" charset="2"/>
              </a:rPr>
              <a:t> UAT  SAT  Security Assessment (Vulnerability Assessment &amp; Penetration Testing)</a:t>
            </a:r>
            <a:endParaRPr lang="id-ID" sz="2000" dirty="0" smtClean="0"/>
          </a:p>
          <a:p>
            <a:pPr>
              <a:buFont typeface="Arial" charset="0"/>
              <a:buNone/>
              <a:defRPr/>
            </a:pPr>
            <a:endParaRPr lang="id-ID" sz="2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buNone/>
              <a:defRPr/>
            </a:pPr>
            <a:r>
              <a:rPr lang="id-ID" i="1" dirty="0" smtClean="0">
                <a:sym typeface="Wingdings" panose="05000000000000000000" pitchFamily="2" charset="2"/>
              </a:rPr>
              <a:t>“Amankan dulu... Lalu... di Pentest”</a:t>
            </a:r>
            <a:endParaRPr lang="id-ID" i="1" dirty="0">
              <a:sym typeface="Wingdings" panose="05000000000000000000" pitchFamily="2" charset="2"/>
            </a:endParaRP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0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>
            <a:off x="0" y="0"/>
            <a:ext cx="9144000" cy="1447800"/>
          </a:xfrm>
          <a:prstGeom prst="round1Rect">
            <a:avLst/>
          </a:prstGeom>
          <a:solidFill>
            <a:srgbClr val="293D79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</p:spPr>
        <p:txBody>
          <a:bodyPr/>
          <a:lstStyle/>
          <a:p>
            <a:pPr>
              <a:defRPr/>
            </a:pPr>
            <a:r>
              <a:rPr lang="id-ID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PSTE yang Aman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600201"/>
            <a:ext cx="8610600" cy="44958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defRPr/>
            </a:pPr>
            <a:r>
              <a:rPr lang="id-ID" sz="2600" b="1" dirty="0" smtClean="0"/>
              <a:t>Sistem dan Aplikasi</a:t>
            </a:r>
            <a:endParaRPr lang="id-ID" sz="2600" b="1" dirty="0"/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System &amp; Application Hardening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Non Default (Install, Services/Port, User management, hanya menginstall atau mengaktifkan layanan/port yang diperlukan saja)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Update/Patch.</a:t>
            </a:r>
          </a:p>
          <a:p>
            <a:pPr lvl="2">
              <a:defRPr/>
            </a:pPr>
            <a:r>
              <a:rPr lang="id-ID" sz="2000" dirty="0" smtClean="0">
                <a:sym typeface="Wingdings" panose="05000000000000000000" pitchFamily="2" charset="2"/>
              </a:rPr>
              <a:t>Host protection (firewall, anti virus)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Secure Services / Port</a:t>
            </a:r>
            <a:r>
              <a:rPr lang="id-ID" sz="2400" dirty="0">
                <a:sym typeface="Wingdings" panose="05000000000000000000" pitchFamily="2" charset="2"/>
              </a:rPr>
              <a:t> </a:t>
            </a:r>
            <a:r>
              <a:rPr lang="id-ID" sz="2400" dirty="0" smtClean="0">
                <a:sym typeface="Wingdings" panose="05000000000000000000" pitchFamily="2" charset="2"/>
              </a:rPr>
              <a:t>(https, ftps, imaps, pop3s, dll)</a:t>
            </a:r>
            <a:endParaRPr lang="id-ID" sz="2000" dirty="0" smtClean="0"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Secure Code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Web Application Firewall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Digital Signature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b="1" dirty="0" smtClean="0">
                <a:sym typeface="Wingdings" panose="05000000000000000000" pitchFamily="2" charset="2"/>
              </a:rPr>
              <a:t>Security Assessment</a:t>
            </a:r>
          </a:p>
          <a:p>
            <a:pPr algn="ctr">
              <a:buNone/>
              <a:defRPr/>
            </a:pPr>
            <a:r>
              <a:rPr lang="id-ID" i="1" dirty="0">
                <a:sym typeface="Wingdings" panose="05000000000000000000" pitchFamily="2" charset="2"/>
              </a:rPr>
              <a:t>“Amankan dulu... Lalu... di Pentest”</a:t>
            </a:r>
          </a:p>
          <a:p>
            <a:pPr>
              <a:buFont typeface="Arial" charset="0"/>
              <a:buNone/>
              <a:defRPr/>
            </a:pPr>
            <a:endParaRPr lang="id-ID" sz="8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lvl="1" indent="0">
              <a:spcBef>
                <a:spcPts val="600"/>
              </a:spcBef>
              <a:buNone/>
              <a:defRPr/>
            </a:pPr>
            <a:endParaRPr lang="id-ID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78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>
            <a:off x="0" y="0"/>
            <a:ext cx="9144000" cy="1447800"/>
          </a:xfrm>
          <a:prstGeom prst="round1Rect">
            <a:avLst/>
          </a:prstGeom>
          <a:solidFill>
            <a:srgbClr val="293D79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</p:spPr>
        <p:txBody>
          <a:bodyPr/>
          <a:lstStyle/>
          <a:p>
            <a:pPr>
              <a:defRPr/>
            </a:pPr>
            <a:r>
              <a:rPr lang="id-ID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PSTE yang Aman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724025"/>
            <a:ext cx="8610600" cy="4295775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id-ID" sz="2600" b="1" dirty="0" smtClean="0">
                <a:sym typeface="Wingdings" panose="05000000000000000000" pitchFamily="2" charset="2"/>
              </a:rPr>
              <a:t>Policy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Regulasi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Security Policy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SOP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Audit &amp; Review</a:t>
            </a:r>
          </a:p>
          <a:p>
            <a:pPr>
              <a:spcBef>
                <a:spcPts val="600"/>
              </a:spcBef>
              <a:defRPr/>
            </a:pPr>
            <a:r>
              <a:rPr lang="id-ID" sz="2600" b="1" dirty="0" smtClean="0"/>
              <a:t>Sumber Daya Manusia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/>
              <a:t>Security Awareness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/>
              <a:t>Peningkatan Kompetensi Bidang IT Security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/>
              <a:t>Security Assessment : Social Engineering</a:t>
            </a:r>
            <a:endParaRPr lang="en-US" sz="2400" dirty="0" smtClean="0"/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679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" y="17328"/>
            <a:ext cx="9142627" cy="683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2274" y="2564904"/>
            <a:ext cx="9142626" cy="1296144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800" dirty="0" smtClean="0"/>
              <a:t>Potensi: Serangan Siber</a:t>
            </a:r>
          </a:p>
          <a:p>
            <a:pPr algn="ctr"/>
            <a:r>
              <a:rPr lang="en-US" sz="2800" dirty="0" smtClean="0"/>
              <a:t>“</a:t>
            </a:r>
            <a:r>
              <a:rPr lang="en-US" sz="2800" dirty="0"/>
              <a:t>to take over the resources</a:t>
            </a:r>
            <a:r>
              <a:rPr lang="en-US" sz="2800" dirty="0" smtClean="0"/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45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5" descr="D:\Dropbox\Id-SIRTII\2013\template official Id-SIRTII\b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6200"/>
            <a:ext cx="9144001" cy="6934200"/>
          </a:xfrm>
          <a:prstGeom prst="rect">
            <a:avLst/>
          </a:prstGeom>
          <a:noFill/>
        </p:spPr>
      </p:pic>
      <p:sp>
        <p:nvSpPr>
          <p:cNvPr id="8" name="Forme 5"/>
          <p:cNvSpPr txBox="1">
            <a:spLocks/>
          </p:cNvSpPr>
          <p:nvPr/>
        </p:nvSpPr>
        <p:spPr>
          <a:xfrm>
            <a:off x="1214438" y="4495800"/>
            <a:ext cx="6557962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CA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INDONESIA SECURITY INCIDENT RESPONSE TEAM ON INTERNET INFRASTRUCTURE | COORDINATION CENTER</a:t>
            </a:r>
          </a:p>
        </p:txBody>
      </p:sp>
      <p:sp>
        <p:nvSpPr>
          <p:cNvPr id="9" name="Forme 2"/>
          <p:cNvSpPr>
            <a:spLocks/>
          </p:cNvSpPr>
          <p:nvPr/>
        </p:nvSpPr>
        <p:spPr bwMode="auto">
          <a:xfrm>
            <a:off x="1187450" y="3600450"/>
            <a:ext cx="772795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id-ID" sz="3200" b="1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id-ID" sz="32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endParaRPr lang="fr-CA" sz="32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4514" y="-76200"/>
            <a:ext cx="9158514" cy="517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62" y="-61799"/>
            <a:ext cx="9144896" cy="516063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7200" y="1524000"/>
            <a:ext cx="8674334" cy="72008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id-ID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id-ID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id-ID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</a:t>
            </a:r>
            <a:r>
              <a:rPr lang="id-ID" sz="10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</a:t>
            </a:r>
            <a:r>
              <a:rPr lang="id-ID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</a:t>
            </a:r>
          </a:p>
          <a:p>
            <a:pPr algn="r"/>
            <a:r>
              <a:rPr lang="id-ID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id-ID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ternet </a:t>
            </a:r>
            <a:r>
              <a:rPr lang="id-ID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</a:t>
            </a:r>
            <a:r>
              <a:rPr lang="id-ID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&amp; </a:t>
            </a:r>
            <a:r>
              <a:rPr lang="id-ID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</a:t>
            </a:r>
            <a:r>
              <a:rPr lang="id-ID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twork </a:t>
            </a:r>
            <a:r>
              <a:rPr lang="id-ID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</a:t>
            </a:r>
            <a:r>
              <a:rPr lang="id-ID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curity</a:t>
            </a:r>
          </a:p>
          <a:p>
            <a:pPr algn="r"/>
            <a:r>
              <a:rPr lang="id-ID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Assessment </a:t>
            </a:r>
            <a:r>
              <a:rPr lang="id-ID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</a:p>
          <a:p>
            <a:pPr algn="r"/>
            <a:r>
              <a:rPr lang="id-ID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V0.93-09-2017</a:t>
            </a:r>
            <a:endParaRPr lang="id-ID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828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>
            <a:off x="0" y="0"/>
            <a:ext cx="9144000" cy="1447800"/>
          </a:xfrm>
          <a:prstGeom prst="round1Rect">
            <a:avLst/>
          </a:prstGeom>
          <a:solidFill>
            <a:srgbClr val="293D79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</p:spPr>
        <p:txBody>
          <a:bodyPr/>
          <a:lstStyle/>
          <a:p>
            <a:pPr>
              <a:defRPr/>
            </a:pPr>
            <a:r>
              <a:rPr lang="id-ID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Latar Belakang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5105399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id-ID" sz="2600" b="1" dirty="0" smtClean="0">
                <a:sym typeface="Wingdings" panose="05000000000000000000" pitchFamily="2" charset="2"/>
              </a:rPr>
              <a:t>Kurangnya Pemahaman dan Kepatuhan terhadap UU ITE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Konsultan IT Security, Demo Pentest langsung PoC ke sistem dan aplikasi milik “calon klien”.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Instruktur IT Security, Demo exploit Langsung PoC </a:t>
            </a:r>
            <a:r>
              <a:rPr lang="id-ID" sz="2400" dirty="0">
                <a:sym typeface="Wingdings" panose="05000000000000000000" pitchFamily="2" charset="2"/>
              </a:rPr>
              <a:t>ke sistem dan aplikasi </a:t>
            </a:r>
            <a:r>
              <a:rPr lang="id-ID" sz="2400" dirty="0" smtClean="0">
                <a:sym typeface="Wingdings" panose="05000000000000000000" pitchFamily="2" charset="2"/>
              </a:rPr>
              <a:t>milik orang lain.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Para Praktisi IT Security “Hacker Lokal” memberikan laporan Vulnerability langsung </a:t>
            </a:r>
            <a:r>
              <a:rPr lang="id-ID" sz="2400" dirty="0">
                <a:sym typeface="Wingdings" panose="05000000000000000000" pitchFamily="2" charset="2"/>
              </a:rPr>
              <a:t>dengan PoC ke sistem dan aplikasi milik orang lain.</a:t>
            </a:r>
            <a:endParaRPr lang="id-ID" sz="2400" dirty="0" smtClean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defRPr/>
            </a:pPr>
            <a:r>
              <a:rPr lang="id-ID" sz="2600" b="1" dirty="0" smtClean="0"/>
              <a:t>Lemahnya Sistem dan Aplikasi pada TLD .ID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/>
              <a:t>Aksi deface pada TLD .ID terutama .GO.ID  dan  .AC.ID</a:t>
            </a:r>
          </a:p>
          <a:p>
            <a:pPr>
              <a:spcBef>
                <a:spcPts val="600"/>
              </a:spcBef>
              <a:defRPr/>
            </a:pPr>
            <a:r>
              <a:rPr lang="id-ID" sz="2600" b="1" dirty="0" smtClean="0"/>
              <a:t>Belum adanya Security Assessment Framework yang menilai Domain.</a:t>
            </a:r>
            <a:endParaRPr lang="en-US" sz="2600" dirty="0" smtClean="0"/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>
            <a:off x="0" y="0"/>
            <a:ext cx="9144000" cy="1447800"/>
          </a:xfrm>
          <a:prstGeom prst="round1Rect">
            <a:avLst/>
          </a:prstGeom>
          <a:solidFill>
            <a:srgbClr val="293D79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</p:spPr>
        <p:txBody>
          <a:bodyPr/>
          <a:lstStyle/>
          <a:p>
            <a:pPr>
              <a:defRPr/>
            </a:pPr>
            <a:r>
              <a:rPr lang="id-ID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Program INDONESE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5105399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id-ID" sz="2600" b="1" dirty="0" smtClean="0">
                <a:sym typeface="Wingdings" panose="05000000000000000000" pitchFamily="2" charset="2"/>
              </a:rPr>
              <a:t>Program Indeks KIDI (Keamanan Internet Domain Indonesia)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Indeks KIDI 2017 : Domain Kementerian dan Lembaga Tinggi Negara. (Tim IDSIRTII/CC)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Indeks KIDI 2016 – 2017 : Domain Perguruan Tinggi di Indonesia, Kerjasama APTIKOM dan Jabar CSIRT.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>
                <a:sym typeface="Wingdings" panose="05000000000000000000" pitchFamily="2" charset="2"/>
              </a:rPr>
              <a:t>Indeks KIDI 2017 : Domain .MIL.ID dan Pemerintah Daerah Provinsi. (Tim NCSD).</a:t>
            </a:r>
          </a:p>
          <a:p>
            <a:pPr>
              <a:spcBef>
                <a:spcPts val="600"/>
              </a:spcBef>
              <a:defRPr/>
            </a:pPr>
            <a:r>
              <a:rPr lang="id-ID" sz="2600" b="1" dirty="0" smtClean="0"/>
              <a:t>Tim Kontributor </a:t>
            </a:r>
          </a:p>
          <a:p>
            <a:pPr lvl="1">
              <a:spcBef>
                <a:spcPts val="600"/>
              </a:spcBef>
              <a:defRPr/>
            </a:pPr>
            <a:r>
              <a:rPr lang="id-ID" sz="2400" dirty="0" smtClean="0"/>
              <a:t>IDSIRTII/CC, NCSD dan Jabar CSIRT</a:t>
            </a: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Arial" charset="0"/>
              <a:buNone/>
              <a:defRPr/>
            </a:pPr>
            <a:endParaRPr lang="id-ID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88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09" y="82234"/>
            <a:ext cx="9156309" cy="665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04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" y="260648"/>
            <a:ext cx="9058146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00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571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0" y="274638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1pPr>
            <a:lvl2pPr eaLnBrk="0" hangingPunct="0">
              <a:spcBef>
                <a:spcPts val="7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 sz="3600">
                <a:solidFill>
                  <a:srgbClr val="FFFFFF"/>
                </a:solidFill>
              </a:rPr>
              <a:t>Methodology Hacking &amp; Sec. Assessment</a:t>
            </a:r>
            <a:endParaRPr lang="en-US" altLang="en-US" sz="3600">
              <a:solidFill>
                <a:srgbClr val="FFFFFF"/>
              </a:solidFill>
            </a:endParaRPr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8979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2419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0" y="274638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spcBef>
                <a:spcPts val="7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 sz="4000">
                <a:solidFill>
                  <a:srgbClr val="F2F2F2"/>
                </a:solidFill>
              </a:rPr>
              <a:t>INDONESE</a:t>
            </a:r>
            <a:endParaRPr lang="en-US" altLang="en-US" sz="4000">
              <a:solidFill>
                <a:srgbClr val="F2F2F2"/>
              </a:solidFill>
            </a:endParaRPr>
          </a:p>
        </p:txBody>
      </p:sp>
      <p:sp>
        <p:nvSpPr>
          <p:cNvPr id="23556" name="Text Box 3"/>
          <p:cNvSpPr txBox="1">
            <a:spLocks noChangeArrowheads="1"/>
          </p:cNvSpPr>
          <p:nvPr/>
        </p:nvSpPr>
        <p:spPr bwMode="auto">
          <a:xfrm>
            <a:off x="152400" y="1524000"/>
            <a:ext cx="8839200" cy="505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spcBef>
                <a:spcPts val="8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1pPr>
            <a:lvl2pPr marL="741363" indent="-284163" eaLnBrk="0" hangingPunct="0">
              <a:spcBef>
                <a:spcPts val="7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ts val="650"/>
              </a:spcBef>
              <a:buFont typeface="Arial" charset="0"/>
              <a:buChar char="•"/>
            </a:pPr>
            <a:r>
              <a:rPr lang="en-US" altLang="en-US" sz="2600"/>
              <a:t>I</a:t>
            </a:r>
            <a:r>
              <a:rPr lang="id-ID" altLang="en-US" sz="2600"/>
              <a:t>nternet Domain Security (Eksternal Network Security)</a:t>
            </a:r>
          </a:p>
          <a:p>
            <a:pPr lvl="1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2200"/>
              <a:t>Dalam Domain terdapat informasi, tentang :</a:t>
            </a:r>
          </a:p>
          <a:p>
            <a:pPr lvl="2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1800"/>
              <a:t>Nama Institusi / Lembaga / Perusahaan dan identitas lainnya.</a:t>
            </a:r>
          </a:p>
          <a:p>
            <a:pPr lvl="2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1800"/>
              <a:t>Infrastruktur IP Publik (Topologi Logic)</a:t>
            </a:r>
          </a:p>
          <a:p>
            <a:pPr lvl="2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1800"/>
              <a:t>Aset Sistem Informasi berbasis web (Website dan aplikasi2 berbasis web).</a:t>
            </a:r>
          </a:p>
          <a:p>
            <a:pPr lvl="2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1800"/>
              <a:t>Information Gathering, dapat digali informasi2 lainnya terkait dengan Institusi,  dataleak, vulnerability, Informasi phishing, Malware online.</a:t>
            </a:r>
          </a:p>
          <a:p>
            <a:pPr lvl="1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2200"/>
              <a:t>Teknik : Reconumeration &amp; Gaining Access </a:t>
            </a:r>
          </a:p>
          <a:p>
            <a:pPr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2600"/>
              <a:t>Network Security (Internal Network Security)</a:t>
            </a:r>
          </a:p>
          <a:p>
            <a:pPr lvl="1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2200"/>
              <a:t>Infrastruktur Jaringan Internal (LAN, Wifi, WAN, dan VPN)</a:t>
            </a:r>
          </a:p>
          <a:p>
            <a:pPr lvl="1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2200"/>
              <a:t>Perangkat jaringan (Switch, Router, Firewall, dan IDS/IPS)</a:t>
            </a:r>
          </a:p>
          <a:p>
            <a:pPr lvl="1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2200"/>
              <a:t>Server, Client, Aplikasi Jaringan, CCTV, dll.</a:t>
            </a:r>
          </a:p>
          <a:p>
            <a:pPr lvl="1" eaLnBrk="1" hangingPunct="1">
              <a:spcBef>
                <a:spcPts val="650"/>
              </a:spcBef>
              <a:buFont typeface="Arial" charset="0"/>
              <a:buChar char="•"/>
            </a:pPr>
            <a:r>
              <a:rPr lang="id-ID" altLang="en-US" sz="2200"/>
              <a:t>Teknik : Scanning &amp; Gaining Access</a:t>
            </a:r>
          </a:p>
          <a:p>
            <a:pPr lvl="1" eaLnBrk="1" hangingPunct="1">
              <a:spcBef>
                <a:spcPts val="650"/>
              </a:spcBef>
              <a:buFont typeface="Arial" charset="0"/>
              <a:buChar char="•"/>
            </a:pPr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358889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0" y="274638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spcBef>
                <a:spcPts val="7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 sz="4000">
                <a:solidFill>
                  <a:srgbClr val="F2F2F2"/>
                </a:solidFill>
              </a:rPr>
              <a:t>INDO</a:t>
            </a:r>
            <a:r>
              <a:rPr lang="id-ID" altLang="en-US" sz="2800">
                <a:solidFill>
                  <a:srgbClr val="F2F2F2"/>
                </a:solidFill>
              </a:rPr>
              <a:t>NESE</a:t>
            </a:r>
            <a:r>
              <a:rPr lang="id-ID" altLang="en-US" sz="4000">
                <a:solidFill>
                  <a:srgbClr val="F2F2F2"/>
                </a:solidFill>
              </a:rPr>
              <a:t> : Internet Domain Security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>
                <a:solidFill>
                  <a:srgbClr val="F2F2F2"/>
                </a:solidFill>
              </a:rPr>
              <a:t>(Reconnumeration - Reconnaissance)</a:t>
            </a:r>
            <a:endParaRPr lang="en-US" altLang="en-US">
              <a:solidFill>
                <a:srgbClr val="F2F2F2"/>
              </a:solidFill>
            </a:endParaRPr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152400" y="1524000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spcBef>
                <a:spcPts val="8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1pPr>
            <a:lvl2pPr marL="741363" indent="-284163" eaLnBrk="0" hangingPunct="0">
              <a:spcBef>
                <a:spcPts val="7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9pPr>
          </a:lstStyle>
          <a:p>
            <a:pPr marL="114300" indent="0">
              <a:buFont typeface="Times New Roman" pitchFamily="18" charset="0"/>
              <a:buNone/>
              <a:defRPr/>
            </a:pPr>
            <a:r>
              <a:rPr lang="en-US" sz="2200" dirty="0" err="1" smtClean="0"/>
              <a:t>Merupakan</a:t>
            </a:r>
            <a:r>
              <a:rPr lang="en-US" sz="2200" dirty="0" smtClean="0"/>
              <a:t> </a:t>
            </a:r>
            <a:r>
              <a:rPr lang="en-US" sz="2200" dirty="0" err="1" smtClean="0"/>
              <a:t>metoda</a:t>
            </a:r>
            <a:r>
              <a:rPr lang="en-US" sz="2200" dirty="0" smtClean="0"/>
              <a:t>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menilai</a:t>
            </a:r>
            <a:r>
              <a:rPr lang="en-US" sz="2200" dirty="0" smtClean="0"/>
              <a:t> </a:t>
            </a:r>
            <a:r>
              <a:rPr lang="en-US" sz="2200" dirty="0" err="1" smtClean="0"/>
              <a:t>kondisi</a:t>
            </a:r>
            <a:r>
              <a:rPr lang="en-US" sz="2200" dirty="0" smtClean="0"/>
              <a:t> </a:t>
            </a:r>
            <a:r>
              <a:rPr lang="en-US" sz="2200" dirty="0" err="1" smtClean="0"/>
              <a:t>keamanan</a:t>
            </a:r>
            <a:r>
              <a:rPr lang="en-US" sz="2200" dirty="0" smtClean="0"/>
              <a:t> internet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sebuah</a:t>
            </a:r>
            <a:r>
              <a:rPr lang="en-US" sz="2200" dirty="0" smtClean="0"/>
              <a:t> domain.</a:t>
            </a:r>
          </a:p>
          <a:p>
            <a:pPr marL="114300" indent="0">
              <a:buFont typeface="Times New Roman" pitchFamily="18" charset="0"/>
              <a:buNone/>
              <a:defRPr/>
            </a:pPr>
            <a:r>
              <a:rPr lang="en-US" sz="2200" dirty="0" err="1" smtClean="0"/>
              <a:t>Penilaian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adalah</a:t>
            </a:r>
            <a:r>
              <a:rPr lang="en-US" sz="2200" dirty="0" smtClean="0"/>
              <a:t> :</a:t>
            </a:r>
          </a:p>
          <a:p>
            <a:pPr>
              <a:defRPr/>
            </a:pPr>
            <a:r>
              <a:rPr lang="en-US" sz="2200" dirty="0" err="1" smtClean="0"/>
              <a:t>Bersifat</a:t>
            </a:r>
            <a:r>
              <a:rPr lang="en-US" sz="2200" dirty="0" smtClean="0"/>
              <a:t> </a:t>
            </a:r>
            <a:r>
              <a:rPr lang="en-US" sz="2200" dirty="0" err="1" smtClean="0"/>
              <a:t>teknis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menunjukkan</a:t>
            </a:r>
            <a:r>
              <a:rPr lang="en-US" sz="2200" dirty="0" smtClean="0"/>
              <a:t> </a:t>
            </a:r>
            <a:r>
              <a:rPr lang="en-US" sz="2200" dirty="0" err="1" smtClean="0"/>
              <a:t>kondisi</a:t>
            </a:r>
            <a:r>
              <a:rPr lang="en-US" sz="2200" dirty="0" smtClean="0"/>
              <a:t> </a:t>
            </a:r>
            <a:r>
              <a:rPr lang="en-US" sz="2200" dirty="0" err="1" smtClean="0"/>
              <a:t>eksisting</a:t>
            </a:r>
            <a:r>
              <a:rPr lang="en-US" sz="2200" dirty="0" smtClean="0"/>
              <a:t> </a:t>
            </a:r>
            <a:r>
              <a:rPr lang="en-US" sz="2200" dirty="0" err="1" smtClean="0"/>
              <a:t>keamanan</a:t>
            </a:r>
            <a:r>
              <a:rPr lang="en-US" sz="2200" dirty="0" smtClean="0"/>
              <a:t> domain (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saat</a:t>
            </a:r>
            <a:r>
              <a:rPr lang="en-US" sz="2200" dirty="0" smtClean="0"/>
              <a:t> </a:t>
            </a:r>
            <a:r>
              <a:rPr lang="en-US" sz="2200" dirty="0" err="1" smtClean="0"/>
              <a:t>dilakukan</a:t>
            </a:r>
            <a:r>
              <a:rPr lang="en-US" sz="2200" dirty="0" smtClean="0"/>
              <a:t> </a:t>
            </a:r>
            <a:r>
              <a:rPr lang="en-US" sz="2200" dirty="0" err="1" smtClean="0"/>
              <a:t>penilaian</a:t>
            </a:r>
            <a:r>
              <a:rPr lang="en-US" sz="2200" dirty="0" smtClean="0"/>
              <a:t>).</a:t>
            </a:r>
          </a:p>
          <a:p>
            <a:pPr>
              <a:defRPr/>
            </a:pPr>
            <a:r>
              <a:rPr lang="en-US" sz="2200" dirty="0" err="1" smtClean="0"/>
              <a:t>Dilakukan</a:t>
            </a:r>
            <a:r>
              <a:rPr lang="en-US" sz="2200" dirty="0" smtClean="0"/>
              <a:t> </a:t>
            </a:r>
            <a:r>
              <a:rPr lang="en-US" sz="2200" dirty="0" err="1" smtClean="0"/>
              <a:t>terhadap</a:t>
            </a:r>
            <a:r>
              <a:rPr lang="en-US" sz="2200" dirty="0" smtClean="0"/>
              <a:t> </a:t>
            </a:r>
            <a:r>
              <a:rPr lang="en-US" sz="2200" dirty="0" err="1" smtClean="0"/>
              <a:t>sisi</a:t>
            </a:r>
            <a:r>
              <a:rPr lang="en-US" sz="2200" dirty="0" smtClean="0"/>
              <a:t> </a:t>
            </a:r>
            <a:r>
              <a:rPr lang="en-US" sz="2200" dirty="0" err="1" smtClean="0"/>
              <a:t>luar</a:t>
            </a:r>
            <a:r>
              <a:rPr lang="en-US" sz="2200" dirty="0" smtClean="0"/>
              <a:t> network domain </a:t>
            </a:r>
            <a:r>
              <a:rPr lang="en-US" sz="2200" dirty="0" err="1" smtClean="0"/>
              <a:t>atau</a:t>
            </a:r>
            <a:r>
              <a:rPr lang="en-US" sz="2200" dirty="0" smtClean="0"/>
              <a:t> “</a:t>
            </a:r>
            <a:r>
              <a:rPr lang="en-US" sz="2200" dirty="0" err="1" smtClean="0"/>
              <a:t>Eksternal</a:t>
            </a:r>
            <a:r>
              <a:rPr lang="en-US" sz="2200" dirty="0" smtClean="0"/>
              <a:t> network”, </a:t>
            </a:r>
            <a:r>
              <a:rPr lang="en-US" sz="2200" dirty="0" err="1" smtClean="0"/>
              <a:t>dimana</a:t>
            </a:r>
            <a:r>
              <a:rPr lang="en-US" sz="2200" dirty="0" smtClean="0"/>
              <a:t> </a:t>
            </a:r>
            <a:r>
              <a:rPr lang="en-US" sz="2200" dirty="0" err="1" smtClean="0"/>
              <a:t>informasi-informasi</a:t>
            </a:r>
            <a:r>
              <a:rPr lang="en-US" sz="2200" dirty="0" smtClean="0"/>
              <a:t> </a:t>
            </a:r>
            <a:r>
              <a:rPr lang="en-US" sz="2200" dirty="0" err="1" smtClean="0"/>
              <a:t>terkait</a:t>
            </a:r>
            <a:r>
              <a:rPr lang="en-US" sz="2200" dirty="0" smtClean="0"/>
              <a:t> domain yang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dikumpulkan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ditemukan</a:t>
            </a:r>
            <a:r>
              <a:rPr lang="en-US" sz="2200" dirty="0" smtClean="0"/>
              <a:t> di Internet (Information Gathering / Reconnaissance).</a:t>
            </a:r>
          </a:p>
          <a:p>
            <a:pPr>
              <a:defRPr/>
            </a:pPr>
            <a:r>
              <a:rPr lang="en-US" sz="2200" dirty="0" err="1" smtClean="0"/>
              <a:t>Berdasarkan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“Best Practice” (IETF RFC).</a:t>
            </a:r>
          </a:p>
          <a:p>
            <a:pPr>
              <a:defRPr/>
            </a:pPr>
            <a:r>
              <a:rPr lang="en-US" sz="2200" dirty="0" err="1" smtClean="0"/>
              <a:t>Pra</a:t>
            </a:r>
            <a:r>
              <a:rPr lang="en-US" sz="2200" dirty="0" smtClean="0"/>
              <a:t> – Vulnerability Assessment </a:t>
            </a:r>
            <a:r>
              <a:rPr lang="en-US" sz="2200" dirty="0" err="1" smtClean="0"/>
              <a:t>atau</a:t>
            </a:r>
            <a:r>
              <a:rPr lang="en-US" sz="2200" dirty="0" smtClean="0"/>
              <a:t> </a:t>
            </a:r>
            <a:r>
              <a:rPr lang="id-ID" sz="2200" dirty="0" smtClean="0"/>
              <a:t>Pra-</a:t>
            </a:r>
            <a:r>
              <a:rPr lang="en-US" sz="2200" dirty="0" smtClean="0"/>
              <a:t>Penetration Testing.</a:t>
            </a:r>
          </a:p>
          <a:p>
            <a:pPr>
              <a:defRPr/>
            </a:pP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menggunakan</a:t>
            </a:r>
            <a:r>
              <a:rPr lang="en-US" sz="2200" dirty="0" smtClean="0"/>
              <a:t> tools yang </a:t>
            </a:r>
            <a:r>
              <a:rPr lang="en-US" sz="2200" dirty="0" err="1" smtClean="0"/>
              <a:t>bersifat</a:t>
            </a:r>
            <a:r>
              <a:rPr lang="en-US" sz="2200" dirty="0" smtClean="0"/>
              <a:t> intercept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aktif</a:t>
            </a:r>
            <a:r>
              <a:rPr lang="en-US" sz="2200" dirty="0" smtClean="0"/>
              <a:t> scanning.</a:t>
            </a:r>
            <a:endParaRPr lang="id-ID" sz="2200" dirty="0" smtClean="0"/>
          </a:p>
        </p:txBody>
      </p:sp>
    </p:spTree>
    <p:extLst>
      <p:ext uri="{BB962C8B-B14F-4D97-AF65-F5344CB8AC3E}">
        <p14:creationId xmlns:p14="http://schemas.microsoft.com/office/powerpoint/2010/main" val="10862894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0" y="274638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spcBef>
                <a:spcPts val="7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 sz="4000">
                <a:solidFill>
                  <a:srgbClr val="F2F2F2"/>
                </a:solidFill>
              </a:rPr>
              <a:t>INDO</a:t>
            </a:r>
            <a:r>
              <a:rPr lang="id-ID" altLang="en-US" sz="2800">
                <a:solidFill>
                  <a:srgbClr val="F2F2F2"/>
                </a:solidFill>
              </a:rPr>
              <a:t>NESE</a:t>
            </a:r>
            <a:r>
              <a:rPr lang="id-ID" altLang="en-US" sz="4000">
                <a:solidFill>
                  <a:srgbClr val="F2F2F2"/>
                </a:solidFill>
              </a:rPr>
              <a:t> : Internet Domain Security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>
                <a:solidFill>
                  <a:srgbClr val="F2F2F2"/>
                </a:solidFill>
              </a:rPr>
              <a:t>(Reconnumeration - Reconnaissance)</a:t>
            </a:r>
            <a:endParaRPr lang="en-US" altLang="en-US">
              <a:solidFill>
                <a:srgbClr val="F2F2F2"/>
              </a:solidFill>
            </a:endParaRPr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152400" y="1711326"/>
            <a:ext cx="8839200" cy="507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spcBef>
                <a:spcPts val="8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1pPr>
            <a:lvl2pPr marL="741363" indent="-284163" eaLnBrk="0" hangingPunct="0">
              <a:spcBef>
                <a:spcPts val="7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9pPr>
          </a:lstStyle>
          <a:p>
            <a:pPr>
              <a:defRPr/>
            </a:pPr>
            <a:r>
              <a:rPr lang="id-ID" sz="2200" dirty="0" smtClean="0"/>
              <a:t>Domain Scanning</a:t>
            </a:r>
          </a:p>
          <a:p>
            <a:pPr lvl="1">
              <a:defRPr/>
            </a:pPr>
            <a:r>
              <a:rPr lang="id-ID" sz="2200" dirty="0">
                <a:sym typeface="Wingdings" panose="05000000000000000000" pitchFamily="2" charset="2"/>
              </a:rPr>
              <a:t>Domain Scanning  Maltego</a:t>
            </a:r>
            <a:endParaRPr lang="en-US" sz="2200" dirty="0"/>
          </a:p>
          <a:p>
            <a:pPr lvl="1">
              <a:defRPr/>
            </a:pPr>
            <a:r>
              <a:rPr lang="id-ID" sz="2200" dirty="0" smtClean="0"/>
              <a:t>GHDB</a:t>
            </a:r>
          </a:p>
          <a:p>
            <a:pPr lvl="1">
              <a:defRPr/>
            </a:pPr>
            <a:r>
              <a:rPr lang="id-ID" sz="2200" dirty="0" smtClean="0"/>
              <a:t>Data (Download) Scanning dan Analisa Metadata </a:t>
            </a:r>
            <a:r>
              <a:rPr lang="id-ID" sz="2200" dirty="0" smtClean="0">
                <a:sym typeface="Wingdings" panose="05000000000000000000" pitchFamily="2" charset="2"/>
              </a:rPr>
              <a:t> FOCA</a:t>
            </a:r>
          </a:p>
          <a:p>
            <a:pPr marL="0" indent="0">
              <a:buFont typeface="Times New Roman" pitchFamily="18" charset="0"/>
              <a:buNone/>
              <a:defRPr/>
            </a:pPr>
            <a:endParaRPr lang="id-ID" altLang="en-US" sz="2200" b="1" dirty="0" smtClean="0"/>
          </a:p>
          <a:p>
            <a:pPr marL="0" indent="0">
              <a:buFont typeface="Times New Roman" pitchFamily="18" charset="0"/>
              <a:buNone/>
              <a:defRPr/>
            </a:pPr>
            <a:r>
              <a:rPr lang="id-ID" altLang="en-US" sz="2200" b="1" dirty="0" smtClean="0"/>
              <a:t>Pada metoda ini memungkinkan menilai keamanan sebuah Domain tanpa harus ada perjanjian (NDA)</a:t>
            </a:r>
            <a:endParaRPr lang="en-US" alt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3642831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0" y="274638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spcBef>
                <a:spcPts val="7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 sz="2800">
                <a:solidFill>
                  <a:srgbClr val="F2F2F2"/>
                </a:solidFill>
              </a:rPr>
              <a:t>INDO</a:t>
            </a:r>
            <a:r>
              <a:rPr lang="id-ID" altLang="en-US" sz="4000">
                <a:solidFill>
                  <a:srgbClr val="F2F2F2"/>
                </a:solidFill>
              </a:rPr>
              <a:t>NESE : Network Security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 sz="4000">
                <a:solidFill>
                  <a:srgbClr val="F2F2F2"/>
                </a:solidFill>
              </a:rPr>
              <a:t>(Penetration Testing)</a:t>
            </a:r>
            <a:endParaRPr lang="en-US" altLang="en-US" sz="4000">
              <a:solidFill>
                <a:srgbClr val="F2F2F2"/>
              </a:solidFill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1524000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spcBef>
                <a:spcPts val="8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1pPr>
            <a:lvl2pPr marL="741363" indent="-284163" eaLnBrk="0" hangingPunct="0">
              <a:spcBef>
                <a:spcPts val="7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9pPr>
          </a:lstStyle>
          <a:p>
            <a:pPr marL="114300" indent="0">
              <a:buFont typeface="Times New Roman" pitchFamily="18" charset="0"/>
              <a:buNone/>
              <a:defRPr/>
            </a:pPr>
            <a:r>
              <a:rPr lang="en-US" sz="2200" dirty="0" err="1" smtClean="0"/>
              <a:t>Merupakan</a:t>
            </a:r>
            <a:r>
              <a:rPr lang="en-US" sz="2200" dirty="0" smtClean="0"/>
              <a:t> </a:t>
            </a:r>
            <a:r>
              <a:rPr lang="en-US" sz="2200" dirty="0" err="1" smtClean="0"/>
              <a:t>metoda</a:t>
            </a:r>
            <a:r>
              <a:rPr lang="en-US" sz="2200" dirty="0" smtClean="0"/>
              <a:t>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menilai</a:t>
            </a:r>
            <a:r>
              <a:rPr lang="en-US" sz="2200" dirty="0" smtClean="0"/>
              <a:t> </a:t>
            </a:r>
            <a:r>
              <a:rPr lang="en-US" sz="2200" dirty="0" err="1" smtClean="0"/>
              <a:t>kondisi</a:t>
            </a:r>
            <a:r>
              <a:rPr lang="en-US" sz="2200" dirty="0" smtClean="0"/>
              <a:t> </a:t>
            </a:r>
            <a:r>
              <a:rPr lang="en-US" sz="2200" dirty="0" err="1" smtClean="0"/>
              <a:t>keamanan</a:t>
            </a:r>
            <a:r>
              <a:rPr lang="en-US" sz="2200" dirty="0" smtClean="0"/>
              <a:t> </a:t>
            </a:r>
            <a:r>
              <a:rPr lang="id-ID" sz="2200" dirty="0" smtClean="0"/>
              <a:t>jaringan internal</a:t>
            </a:r>
            <a:r>
              <a:rPr lang="en-US" sz="2200" dirty="0" smtClean="0"/>
              <a:t>.</a:t>
            </a:r>
          </a:p>
          <a:p>
            <a:pPr marL="114300" indent="0">
              <a:buFont typeface="Times New Roman" pitchFamily="18" charset="0"/>
              <a:buNone/>
              <a:defRPr/>
            </a:pPr>
            <a:r>
              <a:rPr lang="en-US" sz="2200" dirty="0" err="1" smtClean="0"/>
              <a:t>Penilaian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id-ID" sz="2200" dirty="0" smtClean="0"/>
              <a:t>melalui proses </a:t>
            </a:r>
            <a:r>
              <a:rPr lang="en-US" sz="2200" dirty="0" smtClean="0"/>
              <a:t> :</a:t>
            </a:r>
          </a:p>
          <a:p>
            <a:pPr>
              <a:defRPr/>
            </a:pPr>
            <a:r>
              <a:rPr lang="id-ID" sz="2200" dirty="0" smtClean="0"/>
              <a:t>Scanning </a:t>
            </a:r>
            <a:r>
              <a:rPr lang="id-ID" sz="1800" dirty="0" smtClean="0"/>
              <a:t>(Network Scanning, Port Scanning dan Vulnerability Scanning)</a:t>
            </a:r>
          </a:p>
          <a:p>
            <a:pPr lvl="1">
              <a:defRPr/>
            </a:pPr>
            <a:r>
              <a:rPr lang="id-ID" sz="1800" dirty="0" smtClean="0"/>
              <a:t>Vulnerability Scanning (Network VS dan Web VS)</a:t>
            </a:r>
          </a:p>
          <a:p>
            <a:pPr>
              <a:defRPr/>
            </a:pPr>
            <a:r>
              <a:rPr lang="id-ID" sz="2200" dirty="0" smtClean="0"/>
              <a:t>Gaining Access </a:t>
            </a:r>
            <a:r>
              <a:rPr lang="id-ID" sz="1800" dirty="0" smtClean="0"/>
              <a:t>(Exploitation &amp; Escalating Privileges)</a:t>
            </a:r>
          </a:p>
          <a:p>
            <a:pPr lvl="1">
              <a:defRPr/>
            </a:pPr>
            <a:r>
              <a:rPr lang="id-ID" sz="1800" dirty="0" smtClean="0"/>
              <a:t>Exploitation (Network Exploitation &amp; Web Exploitation </a:t>
            </a:r>
            <a:r>
              <a:rPr lang="id-ID" sz="1800" dirty="0" smtClean="0">
                <a:sym typeface="Wingdings" panose="05000000000000000000" pitchFamily="2" charset="2"/>
              </a:rPr>
              <a:t> OWASP)</a:t>
            </a:r>
            <a:endParaRPr lang="id-ID" sz="1800" dirty="0" smtClean="0"/>
          </a:p>
          <a:p>
            <a:pPr marL="0" indent="0">
              <a:buFont typeface="Times New Roman" pitchFamily="18" charset="0"/>
              <a:buNone/>
              <a:defRPr/>
            </a:pPr>
            <a:endParaRPr lang="id-ID" sz="2200" dirty="0" smtClean="0"/>
          </a:p>
          <a:p>
            <a:pPr marL="0" indent="0">
              <a:buFont typeface="Times New Roman" pitchFamily="18" charset="0"/>
              <a:buNone/>
              <a:defRPr/>
            </a:pPr>
            <a:r>
              <a:rPr lang="id-ID" altLang="en-US" sz="2200" b="1" dirty="0" smtClean="0"/>
              <a:t>Pada metoda ini mengharuskan ada perjanjian (NDA) dalam menilai keamanan.</a:t>
            </a:r>
            <a:endParaRPr lang="en-US" alt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77199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928992" cy="994122"/>
          </a:xfrm>
        </p:spPr>
        <p:txBody>
          <a:bodyPr>
            <a:normAutofit fontScale="90000"/>
          </a:bodyPr>
          <a:lstStyle/>
          <a:p>
            <a:pPr algn="l"/>
            <a:r>
              <a:rPr lang="id-ID" dirty="0" smtClean="0"/>
              <a:t>Tren Global : Serangan Siber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" y="1124743"/>
            <a:ext cx="8901040" cy="46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274638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1pPr>
            <a:lvl2pPr eaLnBrk="0" hangingPunct="0">
              <a:spcBef>
                <a:spcPts val="7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/>
                <a:cs typeface="Droid Sans Fallbac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id-ID" altLang="en-US" sz="4000" dirty="0" smtClean="0">
                <a:solidFill>
                  <a:srgbClr val="F2F2F2"/>
                </a:solidFill>
              </a:rPr>
              <a:t>INDONESE : </a:t>
            </a:r>
            <a:r>
              <a:rPr lang="id-ID" kern="0" dirty="0" smtClean="0">
                <a:solidFill>
                  <a:schemeClr val="bg1"/>
                </a:solidFill>
              </a:rPr>
              <a:t>Audit &amp; Assessment Framework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890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488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0" y="274638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spcBef>
                <a:spcPts val="7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 sz="3600" dirty="0">
                <a:solidFill>
                  <a:srgbClr val="F2F2F2"/>
                </a:solidFill>
              </a:rPr>
              <a:t>3</a:t>
            </a:r>
            <a:r>
              <a:rPr lang="id-ID" altLang="en-US" sz="3600" dirty="0" smtClean="0">
                <a:solidFill>
                  <a:srgbClr val="F2F2F2"/>
                </a:solidFill>
              </a:rPr>
              <a:t> </a:t>
            </a:r>
            <a:r>
              <a:rPr lang="id-ID" altLang="en-US" sz="3600" dirty="0">
                <a:solidFill>
                  <a:srgbClr val="F2F2F2"/>
                </a:solidFill>
              </a:rPr>
              <a:t>Komponen </a:t>
            </a:r>
            <a:r>
              <a:rPr lang="id-ID" altLang="en-US" sz="3600" dirty="0" smtClean="0">
                <a:solidFill>
                  <a:srgbClr val="F2F2F2"/>
                </a:solidFill>
              </a:rPr>
              <a:t>Penilaian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id-ID" altLang="en-US" sz="2800" dirty="0" smtClean="0">
                <a:solidFill>
                  <a:srgbClr val="F2F2F2"/>
                </a:solidFill>
              </a:rPr>
              <a:t>INDONESE Versi 0.93 Tahun 2017</a:t>
            </a:r>
            <a:endParaRPr lang="en-US" altLang="en-US" sz="2800" dirty="0">
              <a:solidFill>
                <a:srgbClr val="F2F2F2"/>
              </a:solidFill>
            </a:endParaRP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152400" y="1524000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spcBef>
                <a:spcPts val="8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1pPr>
            <a:lvl2pPr marL="741363" indent="-284163" eaLnBrk="0" hangingPunct="0">
              <a:spcBef>
                <a:spcPts val="7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spcBef>
                <a:spcPts val="6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spcBef>
                <a:spcPts val="5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spcBef>
                <a:spcPts val="5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Calibri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id-ID" sz="2400" dirty="0"/>
              <a:t>Domain &amp; DNS Server (IETF RFC 1035)</a:t>
            </a:r>
          </a:p>
          <a:p>
            <a:r>
              <a:rPr lang="en-US" altLang="id-ID" sz="2400" dirty="0"/>
              <a:t>Email Server (IETF RFC 2821)</a:t>
            </a:r>
          </a:p>
          <a:p>
            <a:r>
              <a:rPr lang="en-US" altLang="id-ID" sz="2400" dirty="0"/>
              <a:t>Web Server  (IETF RFC 2616</a:t>
            </a:r>
            <a:r>
              <a:rPr lang="en-US" altLang="id-ID" sz="2400" dirty="0" smtClean="0"/>
              <a:t>)</a:t>
            </a:r>
            <a:endParaRPr lang="en-US" altLang="id-ID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048000"/>
            <a:ext cx="5791200" cy="36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81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14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3"/>
          <p:cNvSpPr txBox="1"/>
          <p:nvPr/>
        </p:nvSpPr>
        <p:spPr>
          <a:xfrm>
            <a:off x="-9216" y="17329"/>
            <a:ext cx="9144000" cy="707886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Tools Penilaian : CVSS</a:t>
            </a:r>
            <a:endParaRPr lang="id-ID" sz="4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51520" y="908720"/>
            <a:ext cx="8435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chemeClr val="tx1"/>
                </a:solidFill>
              </a:rPr>
              <a:t>https://www.first.org/cvss/calculator/3.0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20189"/>
            <a:ext cx="7881938" cy="488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3"/>
          <p:cNvSpPr txBox="1"/>
          <p:nvPr/>
        </p:nvSpPr>
        <p:spPr>
          <a:xfrm>
            <a:off x="-9216" y="17329"/>
            <a:ext cx="9144000" cy="52322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 smtClean="0"/>
              <a:t>Hasil Penilaian terhadap DNS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70204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1027112"/>
            <a:ext cx="9104607" cy="491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93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C4213-5C46-4138-8565-F86ADDA61BB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3"/>
          <p:cNvSpPr txBox="1"/>
          <p:nvPr/>
        </p:nvSpPr>
        <p:spPr>
          <a:xfrm>
            <a:off x="-9216" y="17329"/>
            <a:ext cx="9144000" cy="52322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 smtClean="0"/>
              <a:t>Hasil Penilaian terhadap Email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8305800" cy="54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86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16305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66800"/>
            <a:ext cx="9144000" cy="417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50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" t="2174" r="3334"/>
          <a:stretch>
            <a:fillRect/>
          </a:stretch>
        </p:blipFill>
        <p:spPr bwMode="auto">
          <a:xfrm>
            <a:off x="0" y="-27384"/>
            <a:ext cx="9144000" cy="52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96"/>
          <p:cNvGraphicFramePr>
            <a:graphicFrameLocks noChangeAspect="1"/>
          </p:cNvGraphicFramePr>
          <p:nvPr>
            <p:extLst/>
          </p:nvPr>
        </p:nvGraphicFramePr>
        <p:xfrm>
          <a:off x="889405" y="2204864"/>
          <a:ext cx="4286250" cy="1363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CorelDRAW" r:id="rId5" imgW="6748272" imgH="2941320" progId="">
                  <p:embed/>
                </p:oleObj>
              </mc:Choice>
              <mc:Fallback>
                <p:oleObj name="CorelDRAW" r:id="rId5" imgW="6748272" imgH="2941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405" y="2204864"/>
                        <a:ext cx="4286250" cy="1363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907704" y="3645024"/>
            <a:ext cx="6912768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id-ID" sz="2800" b="1" dirty="0" smtClean="0">
                <a:solidFill>
                  <a:schemeClr val="tx1"/>
                </a:solidFill>
              </a:rPr>
              <a:t>Terima Kasih</a:t>
            </a:r>
          </a:p>
          <a:p>
            <a:pPr algn="r">
              <a:spcBef>
                <a:spcPts val="600"/>
              </a:spcBef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I</a:t>
            </a:r>
            <a:r>
              <a:rPr lang="id-ID" sz="2800" b="1" dirty="0">
                <a:solidFill>
                  <a:schemeClr val="tx1"/>
                </a:solidFill>
              </a:rPr>
              <a:t>wan Sumantri</a:t>
            </a:r>
          </a:p>
          <a:p>
            <a:pPr algn="r">
              <a:spcBef>
                <a:spcPts val="600"/>
              </a:spcBef>
              <a:buNone/>
            </a:pPr>
            <a:r>
              <a:rPr lang="id-ID" sz="2800" b="1" dirty="0">
                <a:solidFill>
                  <a:schemeClr val="tx1"/>
                </a:solidFill>
              </a:rPr>
              <a:t>0817427366</a:t>
            </a:r>
            <a:endParaRPr lang="en-US" sz="2800" b="1" dirty="0">
              <a:solidFill>
                <a:schemeClr val="tx1"/>
              </a:solidFill>
            </a:endParaRPr>
          </a:p>
          <a:p>
            <a:pPr algn="r">
              <a:spcBef>
                <a:spcPts val="600"/>
              </a:spcBef>
              <a:buNone/>
            </a:pP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id-ID" sz="2800" dirty="0">
                <a:solidFill>
                  <a:schemeClr val="tx1"/>
                </a:solidFill>
              </a:rPr>
              <a:t>wan</a:t>
            </a:r>
            <a:r>
              <a:rPr lang="en-US" sz="2800" dirty="0" smtClean="0">
                <a:solidFill>
                  <a:schemeClr val="tx1"/>
                </a:solidFill>
              </a:rPr>
              <a:t>@idsirtii.or.id </a:t>
            </a:r>
            <a:endParaRPr lang="id-ID" sz="2800" dirty="0">
              <a:solidFill>
                <a:schemeClr val="tx1"/>
              </a:solidFill>
            </a:endParaRPr>
          </a:p>
          <a:p>
            <a:pPr algn="r">
              <a:spcBef>
                <a:spcPts val="600"/>
              </a:spcBef>
              <a:buNone/>
            </a:pPr>
            <a:r>
              <a:rPr lang="id-ID" sz="2800" dirty="0" smtClean="0">
                <a:solidFill>
                  <a:schemeClr val="tx1"/>
                </a:solidFill>
              </a:rPr>
              <a:t>iwan@hotmail.com</a:t>
            </a:r>
            <a:endParaRPr lang="id-ID" sz="2800" dirty="0">
              <a:solidFill>
                <a:schemeClr val="tx1"/>
              </a:solidFill>
            </a:endParaRPr>
          </a:p>
          <a:p>
            <a:pPr algn="r">
              <a:spcBef>
                <a:spcPts val="600"/>
              </a:spcBef>
              <a:buNone/>
            </a:pPr>
            <a:r>
              <a:rPr lang="id-ID" sz="2800" dirty="0">
                <a:solidFill>
                  <a:schemeClr val="tx1"/>
                </a:solidFill>
              </a:rPr>
              <a:t>iwansumantri@gmail.com  </a:t>
            </a:r>
          </a:p>
        </p:txBody>
      </p:sp>
    </p:spTree>
    <p:extLst>
      <p:ext uri="{BB962C8B-B14F-4D97-AF65-F5344CB8AC3E}">
        <p14:creationId xmlns:p14="http://schemas.microsoft.com/office/powerpoint/2010/main" val="39944504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928992" cy="994122"/>
          </a:xfrm>
        </p:spPr>
        <p:txBody>
          <a:bodyPr>
            <a:normAutofit fontScale="90000"/>
          </a:bodyPr>
          <a:lstStyle/>
          <a:p>
            <a:pPr algn="l"/>
            <a:r>
              <a:rPr lang="id-ID" dirty="0" smtClean="0"/>
              <a:t>Tren Global : Motivasi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6" y="1340768"/>
            <a:ext cx="9019878" cy="47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28992" cy="994122"/>
          </a:xfrm>
        </p:spPr>
        <p:txBody>
          <a:bodyPr>
            <a:normAutofit fontScale="90000"/>
          </a:bodyPr>
          <a:lstStyle/>
          <a:p>
            <a:pPr algn="l"/>
            <a:r>
              <a:rPr lang="id-ID" dirty="0"/>
              <a:t>Tren Global : </a:t>
            </a:r>
            <a:r>
              <a:rPr lang="id-ID" dirty="0" smtClean="0"/>
              <a:t>Teknik Serangan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" y="1268760"/>
            <a:ext cx="899220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2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12274" y="235248"/>
            <a:ext cx="9142626" cy="1296144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000" dirty="0" smtClean="0"/>
              <a:t>Tahun 2017 : </a:t>
            </a:r>
          </a:p>
          <a:p>
            <a:pPr algn="ctr"/>
            <a:r>
              <a:rPr lang="id-ID" sz="4000" dirty="0" smtClean="0"/>
              <a:t>Serangan Malware Dominasi Ransomware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74" y="1531392"/>
            <a:ext cx="9165944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12274" y="235248"/>
            <a:ext cx="9142626" cy="1296144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000" dirty="0" smtClean="0"/>
              <a:t>WannaCry Timeline : 2013 - 2017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" y="1844824"/>
            <a:ext cx="9129926" cy="48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4213-5C46-4138-8565-F86ADDA61BB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58614"/>
            <a:ext cx="8928992" cy="994122"/>
          </a:xfrm>
        </p:spPr>
        <p:txBody>
          <a:bodyPr>
            <a:normAutofit/>
          </a:bodyPr>
          <a:lstStyle/>
          <a:p>
            <a:pPr algn="l"/>
            <a:r>
              <a:rPr lang="id-ID" sz="3200" b="1" dirty="0" smtClean="0"/>
              <a:t>Statistik Serangan Malware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729"/>
            <a:ext cx="9144000" cy="49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17548</TotalTime>
  <Words>1310</Words>
  <Application>Microsoft Office PowerPoint</Application>
  <PresentationFormat>On-screen Show (4:3)</PresentationFormat>
  <Paragraphs>242</Paragraphs>
  <Slides>49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DejaVu Sans</vt:lpstr>
      <vt:lpstr>Droid Sans Fallback</vt:lpstr>
      <vt:lpstr>Times New Roman</vt:lpstr>
      <vt:lpstr>Wingdings</vt:lpstr>
      <vt:lpstr>Wingdings 2</vt:lpstr>
      <vt:lpstr>Office Theme</vt:lpstr>
      <vt:lpstr>CorelDRAW</vt:lpstr>
      <vt:lpstr>PowerPoint Presentation</vt:lpstr>
      <vt:lpstr>PowerPoint Presentation</vt:lpstr>
      <vt:lpstr>PowerPoint Presentation</vt:lpstr>
      <vt:lpstr>Tren Global : Serangan Siber </vt:lpstr>
      <vt:lpstr>Tren Global : Motivasi </vt:lpstr>
      <vt:lpstr>Tren Global : Teknik Serangan </vt:lpstr>
      <vt:lpstr>PowerPoint Presentation</vt:lpstr>
      <vt:lpstr>PowerPoint Presentation</vt:lpstr>
      <vt:lpstr>Statistik Serangan Malware</vt:lpstr>
      <vt:lpstr>Statistik Sebaran Teknik/Media Serangan</vt:lpstr>
      <vt:lpstr>PowerPoint Presentation</vt:lpstr>
      <vt:lpstr>Tren Global : Insiden website</vt:lpstr>
      <vt:lpstr>PowerPoint Presentation</vt:lpstr>
      <vt:lpstr>PowerPoint Presentation</vt:lpstr>
      <vt:lpstr>Security Attack Traffic 2015 (Indonesia) </vt:lpstr>
      <vt:lpstr>Security Attack Traffic 2016 (Indonesia) </vt:lpstr>
      <vt:lpstr>Security Attack Traffic 2017 (Indonesia)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Regulasi &amp; Standar</vt:lpstr>
      <vt:lpstr>PSTE yang Aman</vt:lpstr>
      <vt:lpstr>PSTE yang Aman</vt:lpstr>
      <vt:lpstr>PSTE yang Aman</vt:lpstr>
      <vt:lpstr>PSTE yang Aman</vt:lpstr>
      <vt:lpstr>PowerPoint Presentation</vt:lpstr>
      <vt:lpstr>Latar Belakang</vt:lpstr>
      <vt:lpstr>Program INDONESE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id-sirtii</dc:creator>
  <cp:lastModifiedBy>Asus</cp:lastModifiedBy>
  <cp:revision>445</cp:revision>
  <dcterms:created xsi:type="dcterms:W3CDTF">2015-06-17T07:18:41Z</dcterms:created>
  <dcterms:modified xsi:type="dcterms:W3CDTF">2018-02-23T21:51:19Z</dcterms:modified>
</cp:coreProperties>
</file>